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7" r:id="rId3"/>
    <p:sldId id="258" r:id="rId4"/>
    <p:sldId id="277" r:id="rId5"/>
    <p:sldId id="272" r:id="rId6"/>
    <p:sldId id="273" r:id="rId7"/>
    <p:sldId id="275" r:id="rId8"/>
    <p:sldId id="276" r:id="rId9"/>
    <p:sldId id="271" r:id="rId10"/>
    <p:sldId id="278" r:id="rId11"/>
    <p:sldId id="279" r:id="rId12"/>
    <p:sldId id="259" r:id="rId13"/>
    <p:sldId id="260" r:id="rId14"/>
    <p:sldId id="261" r:id="rId15"/>
    <p:sldId id="262" r:id="rId16"/>
    <p:sldId id="264" r:id="rId17"/>
    <p:sldId id="265" r:id="rId18"/>
    <p:sldId id="285" r:id="rId19"/>
    <p:sldId id="280" r:id="rId20"/>
    <p:sldId id="281" r:id="rId21"/>
    <p:sldId id="282" r:id="rId22"/>
    <p:sldId id="283" r:id="rId23"/>
    <p:sldId id="284" r:id="rId24"/>
    <p:sldId id="289" r:id="rId25"/>
    <p:sldId id="267" r:id="rId26"/>
    <p:sldId id="270" r:id="rId27"/>
    <p:sldId id="269" r:id="rId28"/>
    <p:sldId id="268" r:id="rId29"/>
    <p:sldId id="286" r:id="rId30"/>
    <p:sldId id="287" r:id="rId31"/>
    <p:sldId id="28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8361FD-BF02-45DB-9328-CDE4E07DA24F}" type="datetimeFigureOut">
              <a:rPr lang="en-US" smtClean="0"/>
              <a:t>3/22/2019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FA4CEF-AF64-4131-B7EF-6E0D0BC4F094}" type="slidenum">
              <a:rPr lang="en-US" smtClean="0"/>
              <a:t>‹#›</a:t>
            </a:fld>
            <a:endParaRPr lang="en-US"/>
          </a:p>
        </p:txBody>
      </p:sp>
    </p:spTree>
    <p:extLst>
      <p:ext uri="{BB962C8B-B14F-4D97-AF65-F5344CB8AC3E}">
        <p14:creationId xmlns:p14="http://schemas.microsoft.com/office/powerpoint/2010/main" val="21649192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altLang="en-US" dirty="0" smtClean="0"/>
              <a:t>governments, national AIDS programs, faith organizations, community organizations, and individuals </a:t>
            </a:r>
            <a:endParaRPr lang="en-US" dirty="0"/>
          </a:p>
        </p:txBody>
      </p:sp>
      <p:sp>
        <p:nvSpPr>
          <p:cNvPr id="4" name="Slide Number Placeholder 3"/>
          <p:cNvSpPr>
            <a:spLocks noGrp="1"/>
          </p:cNvSpPr>
          <p:nvPr>
            <p:ph type="sldNum" sz="quarter" idx="10"/>
          </p:nvPr>
        </p:nvSpPr>
        <p:spPr/>
        <p:txBody>
          <a:bodyPr/>
          <a:lstStyle/>
          <a:p>
            <a:fld id="{FAD65353-E084-4A73-91CB-2652CDD2CDDC}" type="slidenum">
              <a:rPr lang="en-US" smtClean="0"/>
              <a:t>5</a:t>
            </a:fld>
            <a:endParaRPr lang="en-US"/>
          </a:p>
        </p:txBody>
      </p:sp>
    </p:spTree>
    <p:extLst>
      <p:ext uri="{BB962C8B-B14F-4D97-AF65-F5344CB8AC3E}">
        <p14:creationId xmlns:p14="http://schemas.microsoft.com/office/powerpoint/2010/main" val="2301431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latin typeface="Century Gothic" panose="020B0502020202020204" pitchFamily="34" charset="0"/>
              </a:rPr>
              <a:t>, which is our body’s natural </a:t>
            </a:r>
            <a:r>
              <a:rPr lang="en-US" dirty="0" err="1" smtClean="0">
                <a:latin typeface="Century Gothic" panose="020B0502020202020204" pitchFamily="34" charset="0"/>
              </a:rPr>
              <a:t>defence</a:t>
            </a:r>
            <a:r>
              <a:rPr lang="en-US" dirty="0" smtClean="0">
                <a:latin typeface="Century Gothic" panose="020B0502020202020204" pitchFamily="34" charset="0"/>
              </a:rPr>
              <a:t> against illness…. It becomes harder to fight off infections and diseases. </a:t>
            </a:r>
            <a:r>
              <a:rPr lang="en-US" smtClean="0">
                <a:latin typeface="Century Gothic" panose="020B0502020202020204" pitchFamily="34" charset="0"/>
              </a:rPr>
              <a:t>..TYPE OF WBCS</a:t>
            </a:r>
            <a:endParaRPr lang="en-US" dirty="0" smtClean="0">
              <a:latin typeface="Century Gothic" panose="020B0502020202020204" pitchFamily="34" charset="0"/>
            </a:endParaRPr>
          </a:p>
          <a:p>
            <a:endParaRPr lang="en-US" dirty="0"/>
          </a:p>
        </p:txBody>
      </p:sp>
      <p:sp>
        <p:nvSpPr>
          <p:cNvPr id="4" name="Slide Number Placeholder 3"/>
          <p:cNvSpPr>
            <a:spLocks noGrp="1"/>
          </p:cNvSpPr>
          <p:nvPr>
            <p:ph type="sldNum" sz="quarter" idx="10"/>
          </p:nvPr>
        </p:nvSpPr>
        <p:spPr/>
        <p:txBody>
          <a:bodyPr/>
          <a:lstStyle/>
          <a:p>
            <a:fld id="{FAD65353-E084-4A73-91CB-2652CDD2CDDC}" type="slidenum">
              <a:rPr lang="en-US" smtClean="0"/>
              <a:t>6</a:t>
            </a:fld>
            <a:endParaRPr lang="en-US"/>
          </a:p>
        </p:txBody>
      </p:sp>
    </p:spTree>
    <p:extLst>
      <p:ext uri="{BB962C8B-B14F-4D97-AF65-F5344CB8AC3E}">
        <p14:creationId xmlns:p14="http://schemas.microsoft.com/office/powerpoint/2010/main" val="1762187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D65353-E084-4A73-91CB-2652CDD2CDDC}" type="slidenum">
              <a:rPr lang="en-US" smtClean="0"/>
              <a:t>8</a:t>
            </a:fld>
            <a:endParaRPr lang="en-US"/>
          </a:p>
        </p:txBody>
      </p:sp>
    </p:spTree>
    <p:extLst>
      <p:ext uri="{BB962C8B-B14F-4D97-AF65-F5344CB8AC3E}">
        <p14:creationId xmlns:p14="http://schemas.microsoft.com/office/powerpoint/2010/main" val="1943129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3/22/2019</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3/22/2019</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3/22/2019</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3/22/2019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3/22/2019</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3/22/2019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3/22/2019</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3/22/2019</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3/22/2019</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fif"/></Relationships>
</file>

<file path=ppt/slides/_rels/slide7.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dirty="0"/>
              <a:t>HIV/AIDS</a:t>
            </a:r>
            <a:br>
              <a:rPr lang="en-US" dirty="0"/>
            </a:br>
            <a:endParaRPr lang="en-US" dirty="0"/>
          </a:p>
        </p:txBody>
      </p:sp>
    </p:spTree>
    <p:extLst>
      <p:ext uri="{BB962C8B-B14F-4D97-AF65-F5344CB8AC3E}">
        <p14:creationId xmlns:p14="http://schemas.microsoft.com/office/powerpoint/2010/main" val="21056129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Genome</a:t>
            </a:r>
            <a:endParaRPr lang="en-US" dirty="0"/>
          </a:p>
        </p:txBody>
      </p:sp>
      <p:sp>
        <p:nvSpPr>
          <p:cNvPr id="3" name="Content Placeholder 2"/>
          <p:cNvSpPr>
            <a:spLocks noGrp="1"/>
          </p:cNvSpPr>
          <p:nvPr>
            <p:ph sz="quarter" idx="1"/>
          </p:nvPr>
        </p:nvSpPr>
        <p:spPr/>
        <p:txBody>
          <a:bodyPr/>
          <a:lstStyle/>
          <a:p>
            <a:endParaRPr lang="en-US" dirty="0"/>
          </a:p>
        </p:txBody>
      </p:sp>
      <p:pic>
        <p:nvPicPr>
          <p:cNvPr id="2050" name="Picture 2" descr="https://upload.wikimedia.org/wikipedia/commons/thumb/c/c6/HIV-genome.png/1920px-HIV-genom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133600"/>
            <a:ext cx="6977176"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36135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 life cycle</a:t>
            </a:r>
            <a:endParaRPr lang="en-US" dirty="0"/>
          </a:p>
        </p:txBody>
      </p:sp>
      <p:sp>
        <p:nvSpPr>
          <p:cNvPr id="3" name="Content Placeholder 2"/>
          <p:cNvSpPr>
            <a:spLocks noGrp="1"/>
          </p:cNvSpPr>
          <p:nvPr>
            <p:ph sz="quarter" idx="1"/>
          </p:nvPr>
        </p:nvSpPr>
        <p:spPr/>
        <p:txBody>
          <a:bodyPr/>
          <a:lstStyle/>
          <a:p>
            <a:endParaRPr lang="en-US" dirty="0"/>
          </a:p>
        </p:txBody>
      </p:sp>
      <p:pic>
        <p:nvPicPr>
          <p:cNvPr id="3074" name="Picture 2" descr="https://www.niaid.nih.gov/sites/default/files/hivReplicationCycl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37751"/>
            <a:ext cx="6934200" cy="60932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57079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Stages of HIV Infection</a:t>
            </a:r>
            <a:endParaRPr lang="en-US" dirty="0"/>
          </a:p>
        </p:txBody>
      </p:sp>
      <p:sp>
        <p:nvSpPr>
          <p:cNvPr id="3" name="Content Placeholder 2"/>
          <p:cNvSpPr>
            <a:spLocks noGrp="1"/>
          </p:cNvSpPr>
          <p:nvPr>
            <p:ph sz="quarter" idx="1"/>
          </p:nvPr>
        </p:nvSpPr>
        <p:spPr/>
        <p:txBody>
          <a:bodyPr>
            <a:normAutofit/>
          </a:bodyPr>
          <a:lstStyle/>
          <a:p>
            <a:pPr algn="just"/>
            <a:r>
              <a:rPr lang="en-US" sz="2400" dirty="0">
                <a:latin typeface="Times New Roman" panose="02020603050405020304" pitchFamily="18" charset="0"/>
                <a:cs typeface="Times New Roman" panose="02020603050405020304" pitchFamily="18" charset="0"/>
              </a:rPr>
              <a:t>When people get HIV and don’t receive treatment, they will typically progress through three stages of disease.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Medicine </a:t>
            </a:r>
            <a:r>
              <a:rPr lang="en-US" sz="2400" dirty="0">
                <a:latin typeface="Times New Roman" panose="02020603050405020304" pitchFamily="18" charset="0"/>
                <a:cs typeface="Times New Roman" panose="02020603050405020304" pitchFamily="18" charset="0"/>
              </a:rPr>
              <a:t>to treat HIV, known as antiretroviral therapy (ART), helps people at all stages of the disease if taken the right way, every day.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Treatment </a:t>
            </a:r>
            <a:r>
              <a:rPr lang="en-US" sz="2400" dirty="0">
                <a:latin typeface="Times New Roman" panose="02020603050405020304" pitchFamily="18" charset="0"/>
                <a:cs typeface="Times New Roman" panose="02020603050405020304" pitchFamily="18" charset="0"/>
              </a:rPr>
              <a:t>can slow or prevent progression from one stage to the next.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can also dramatically reduce the chance of transmitting HIV to someone else.</a:t>
            </a:r>
          </a:p>
        </p:txBody>
      </p:sp>
    </p:spTree>
    <p:extLst>
      <p:ext uri="{BB962C8B-B14F-4D97-AF65-F5344CB8AC3E}">
        <p14:creationId xmlns:p14="http://schemas.microsoft.com/office/powerpoint/2010/main" val="42894652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Stage 1: Acute HIV infection</a:t>
            </a:r>
            <a:endParaRPr lang="en-US" dirty="0"/>
          </a:p>
        </p:txBody>
      </p:sp>
      <p:sp>
        <p:nvSpPr>
          <p:cNvPr id="3" name="Content Placeholder 2"/>
          <p:cNvSpPr>
            <a:spLocks noGrp="1"/>
          </p:cNvSpPr>
          <p:nvPr>
            <p:ph sz="quarter" idx="1"/>
          </p:nvPr>
        </p:nvSpPr>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Within </a:t>
            </a:r>
            <a:r>
              <a:rPr lang="en-US" i="1" dirty="0">
                <a:latin typeface="Times New Roman" panose="02020603050405020304" pitchFamily="18" charset="0"/>
                <a:cs typeface="Times New Roman" panose="02020603050405020304" pitchFamily="18" charset="0"/>
              </a:rPr>
              <a:t>2 to 4 weeks </a:t>
            </a:r>
            <a:r>
              <a:rPr lang="en-US" dirty="0">
                <a:latin typeface="Times New Roman" panose="02020603050405020304" pitchFamily="18" charset="0"/>
                <a:cs typeface="Times New Roman" panose="02020603050405020304" pitchFamily="18" charset="0"/>
              </a:rPr>
              <a:t>after infection with HIV, people may experience a flu-like illness, which may last for a few weeks.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is the body’s natural response to infection.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When </a:t>
            </a:r>
            <a:r>
              <a:rPr lang="en-US" dirty="0">
                <a:latin typeface="Times New Roman" panose="02020603050405020304" pitchFamily="18" charset="0"/>
                <a:cs typeface="Times New Roman" panose="02020603050405020304" pitchFamily="18" charset="0"/>
              </a:rPr>
              <a:t>people have acute HIV infection, they have a large amount of virus in their blood and are very contagious.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But </a:t>
            </a:r>
            <a:r>
              <a:rPr lang="en-US" dirty="0">
                <a:latin typeface="Times New Roman" panose="02020603050405020304" pitchFamily="18" charset="0"/>
                <a:cs typeface="Times New Roman" panose="02020603050405020304" pitchFamily="18" charset="0"/>
              </a:rPr>
              <a:t>people with acute infection are often unaware that they’re infected because they may not feel sick right away or at all.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know whether someone has acute infection, either a fourth-generation antibody/antigen test or a nucleic acid (NAT) test is necessary.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you think you have been exposed to HIV through sex or drug use and you have flu-like symptoms, seek medical care and ask for a test to diagnose acute infection.</a:t>
            </a:r>
          </a:p>
        </p:txBody>
      </p:sp>
    </p:spTree>
    <p:extLst>
      <p:ext uri="{BB962C8B-B14F-4D97-AF65-F5344CB8AC3E}">
        <p14:creationId xmlns:p14="http://schemas.microsoft.com/office/powerpoint/2010/main" val="25245500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7500" lnSpcReduction="20000"/>
          </a:bodyPr>
          <a:lstStyle/>
          <a:p>
            <a:pPr algn="just"/>
            <a:r>
              <a:rPr lang="en-US" b="1" dirty="0">
                <a:latin typeface="Times New Roman" panose="02020603050405020304" pitchFamily="18" charset="0"/>
                <a:cs typeface="Times New Roman" panose="02020603050405020304" pitchFamily="18" charset="0"/>
              </a:rPr>
              <a:t>Stage 2: Clinical latency (HIV inactivity or dormancy)</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This period is sometimes called </a:t>
            </a:r>
            <a:r>
              <a:rPr lang="en-US" i="1" dirty="0">
                <a:latin typeface="Times New Roman" panose="02020603050405020304" pitchFamily="18" charset="0"/>
                <a:cs typeface="Times New Roman" panose="02020603050405020304" pitchFamily="18" charset="0"/>
              </a:rPr>
              <a:t>asymptomatic HIV infection</a:t>
            </a:r>
            <a:r>
              <a:rPr lang="en-US" dirty="0">
                <a:latin typeface="Times New Roman" panose="02020603050405020304" pitchFamily="18" charset="0"/>
                <a:cs typeface="Times New Roman" panose="02020603050405020304" pitchFamily="18" charset="0"/>
              </a:rPr>
              <a:t> or </a:t>
            </a:r>
            <a:r>
              <a:rPr lang="en-US" i="1" dirty="0">
                <a:latin typeface="Times New Roman" panose="02020603050405020304" pitchFamily="18" charset="0"/>
                <a:cs typeface="Times New Roman" panose="02020603050405020304" pitchFamily="18" charset="0"/>
              </a:rPr>
              <a:t>chronic HIV infection</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During </a:t>
            </a:r>
            <a:r>
              <a:rPr lang="en-US" dirty="0">
                <a:latin typeface="Times New Roman" panose="02020603050405020304" pitchFamily="18" charset="0"/>
                <a:cs typeface="Times New Roman" panose="02020603050405020304" pitchFamily="18" charset="0"/>
              </a:rPr>
              <a:t>this phase, HIV is still active but reproduces at very low levels</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People </a:t>
            </a:r>
            <a:r>
              <a:rPr lang="en-US" dirty="0">
                <a:latin typeface="Times New Roman" panose="02020603050405020304" pitchFamily="18" charset="0"/>
                <a:cs typeface="Times New Roman" panose="02020603050405020304" pitchFamily="18" charset="0"/>
              </a:rPr>
              <a:t>may not have any symptoms or get sick during this time. For people who aren’t taking medicine to treat HIV, this period can last a decade or longer, but some may progress through this phase faster.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People </a:t>
            </a:r>
            <a:r>
              <a:rPr lang="en-US" dirty="0">
                <a:latin typeface="Times New Roman" panose="02020603050405020304" pitchFamily="18" charset="0"/>
                <a:cs typeface="Times New Roman" panose="02020603050405020304" pitchFamily="18" charset="0"/>
              </a:rPr>
              <a:t>who are taking medicine to treat HIV (ART) the right way, every day may be in this stage for several decades.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It’s </a:t>
            </a:r>
            <a:r>
              <a:rPr lang="en-US" dirty="0">
                <a:latin typeface="Times New Roman" panose="02020603050405020304" pitchFamily="18" charset="0"/>
                <a:cs typeface="Times New Roman" panose="02020603050405020304" pitchFamily="18" charset="0"/>
              </a:rPr>
              <a:t>important to remember that people can still transmit HIV to others during this phase, although people who are on ART and stay virally suppressed (having a very low level of virus in their blood) are much less likely to transmit HIV than those who are not virally suppressed. </a:t>
            </a:r>
          </a:p>
        </p:txBody>
      </p:sp>
    </p:spTree>
    <p:extLst>
      <p:ext uri="{BB962C8B-B14F-4D97-AF65-F5344CB8AC3E}">
        <p14:creationId xmlns:p14="http://schemas.microsoft.com/office/powerpoint/2010/main" val="5087753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pPr algn="just"/>
            <a:r>
              <a:rPr lang="en-US" b="1" dirty="0">
                <a:latin typeface="Times New Roman" panose="02020603050405020304" pitchFamily="18" charset="0"/>
                <a:cs typeface="Times New Roman" panose="02020603050405020304" pitchFamily="18" charset="0"/>
              </a:rPr>
              <a:t>Stage 3: Acquired immunodeficiency syndrome (AIDS)</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AIDS is the most severe phase of HIV infection.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People </a:t>
            </a:r>
            <a:r>
              <a:rPr lang="en-US" dirty="0">
                <a:latin typeface="Times New Roman" panose="02020603050405020304" pitchFamily="18" charset="0"/>
                <a:cs typeface="Times New Roman" panose="02020603050405020304" pitchFamily="18" charset="0"/>
              </a:rPr>
              <a:t>with AIDS have such badly damaged immune systems that they get an increasing number of severe illnesses, called opportunistic illnesses.</a:t>
            </a:r>
          </a:p>
          <a:p>
            <a:pPr algn="just"/>
            <a:r>
              <a:rPr lang="en-US" dirty="0">
                <a:latin typeface="Times New Roman" panose="02020603050405020304" pitchFamily="18" charset="0"/>
                <a:cs typeface="Times New Roman" panose="02020603050405020304" pitchFamily="18" charset="0"/>
              </a:rPr>
              <a:t>Without treatment, people with AIDS typically survive about 3 years.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Common </a:t>
            </a:r>
            <a:r>
              <a:rPr lang="en-US" dirty="0">
                <a:latin typeface="Times New Roman" panose="02020603050405020304" pitchFamily="18" charset="0"/>
                <a:cs typeface="Times New Roman" panose="02020603050405020304" pitchFamily="18" charset="0"/>
              </a:rPr>
              <a:t>symptoms of AIDS include chills, fever, sweats, swollen lymph glands, weakness, and weight loss.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People </a:t>
            </a:r>
            <a:r>
              <a:rPr lang="en-US" dirty="0">
                <a:latin typeface="Times New Roman" panose="02020603050405020304" pitchFamily="18" charset="0"/>
                <a:cs typeface="Times New Roman" panose="02020603050405020304" pitchFamily="18" charset="0"/>
              </a:rPr>
              <a:t>are diagnosed with AIDS when their CD4 cell count drops below 200 cells/mm or if they develop certain opportunistic illnesses.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People </a:t>
            </a:r>
            <a:r>
              <a:rPr lang="en-US" dirty="0">
                <a:latin typeface="Times New Roman" panose="02020603050405020304" pitchFamily="18" charset="0"/>
                <a:cs typeface="Times New Roman" panose="02020603050405020304" pitchFamily="18" charset="0"/>
              </a:rPr>
              <a:t>with AIDS can have a high viral load and be very infectious.</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14484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Transmission</a:t>
            </a:r>
            <a:endParaRPr lang="en-US" dirty="0"/>
          </a:p>
        </p:txBody>
      </p:sp>
      <p:sp>
        <p:nvSpPr>
          <p:cNvPr id="3" name="Content Placeholder 2"/>
          <p:cNvSpPr>
            <a:spLocks noGrp="1"/>
          </p:cNvSpPr>
          <p:nvPr>
            <p:ph sz="quarter" idx="1"/>
          </p:nvPr>
        </p:nvSpPr>
        <p:spPr/>
        <p:txBody>
          <a:bodyPr/>
          <a:lstStyle/>
          <a:p>
            <a:endParaRPr lang="en-US"/>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8857" t="34722" r="12097" b="37311"/>
          <a:stretch/>
        </p:blipFill>
        <p:spPr bwMode="auto">
          <a:xfrm>
            <a:off x="914400" y="1752600"/>
            <a:ext cx="7682675"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237587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Times New Roman" panose="02020603050405020304" pitchFamily="18" charset="0"/>
                <a:cs typeface="Times New Roman" panose="02020603050405020304" pitchFamily="18" charset="0"/>
              </a:rPr>
              <a:t>Transmission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p:txBody>
          <a:bodyPr>
            <a:normAutofit/>
          </a:bodyPr>
          <a:lstStyle/>
          <a:p>
            <a:pPr algn="just"/>
            <a:r>
              <a:rPr lang="en-US" sz="2400" dirty="0">
                <a:latin typeface="Times New Roman" panose="02020603050405020304" pitchFamily="18" charset="0"/>
                <a:cs typeface="Times New Roman" panose="02020603050405020304" pitchFamily="18" charset="0"/>
              </a:rPr>
              <a:t>You can get or transmit HIV only through specific activities</a:t>
            </a:r>
            <a:r>
              <a:rPr lang="en-US" sz="2400" dirty="0" smtClean="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Most commonly, people get or transmit HIV through sexual behaviors and needle or syringe use.</a:t>
            </a:r>
          </a:p>
          <a:p>
            <a:pPr algn="just"/>
            <a:r>
              <a:rPr lang="en-US" sz="2400" dirty="0">
                <a:latin typeface="Times New Roman" panose="02020603050405020304" pitchFamily="18" charset="0"/>
                <a:cs typeface="Times New Roman" panose="02020603050405020304" pitchFamily="18" charset="0"/>
              </a:rPr>
              <a:t>Only certain body fluids—blood, semen </a:t>
            </a:r>
            <a:r>
              <a:rPr lang="en-US" sz="2400" dirty="0" smtClean="0">
                <a:latin typeface="Times New Roman" panose="02020603050405020304" pitchFamily="18" charset="0"/>
                <a:cs typeface="Times New Roman" panose="02020603050405020304" pitchFamily="18" charset="0"/>
              </a:rPr>
              <a:t>pre-seminal fluid, rectal </a:t>
            </a:r>
            <a:r>
              <a:rPr lang="en-US" sz="2400" dirty="0">
                <a:latin typeface="Times New Roman" panose="02020603050405020304" pitchFamily="18" charset="0"/>
                <a:cs typeface="Times New Roman" panose="02020603050405020304" pitchFamily="18" charset="0"/>
              </a:rPr>
              <a:t>fluids, vaginal fluids, and breast milk—from a person who has HIV can transmit HIV.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These </a:t>
            </a:r>
            <a:r>
              <a:rPr lang="en-US" sz="2400" dirty="0">
                <a:latin typeface="Times New Roman" panose="02020603050405020304" pitchFamily="18" charset="0"/>
                <a:cs typeface="Times New Roman" panose="02020603050405020304" pitchFamily="18" charset="0"/>
              </a:rPr>
              <a:t>fluids must come in contact with a mucous membrane or damaged tissue or be directly injected into the bloodstream (from a needle or syringe) for transmission to occur. </a:t>
            </a: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53812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marL="0" indent="0">
              <a:buNone/>
            </a:pPr>
            <a:endParaRPr lang="en-US" dirty="0"/>
          </a:p>
        </p:txBody>
      </p:sp>
      <p:pic>
        <p:nvPicPr>
          <p:cNvPr id="1026" name="Picture 2" descr="Image result for natural history of hi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950461"/>
            <a:ext cx="5076825" cy="3762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0858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Symtoms</a:t>
            </a:r>
            <a:endParaRPr lang="en-US" dirty="0"/>
          </a:p>
        </p:txBody>
      </p:sp>
      <p:sp>
        <p:nvSpPr>
          <p:cNvPr id="3" name="Content Placeholder 2"/>
          <p:cNvSpPr>
            <a:spLocks noGrp="1"/>
          </p:cNvSpPr>
          <p:nvPr>
            <p:ph sz="quarter" idx="1"/>
          </p:nvPr>
        </p:nvSpPr>
        <p:spPr/>
        <p:txBody>
          <a:bodyPr>
            <a:noAutofit/>
          </a:bodyPr>
          <a:lstStyle/>
          <a:p>
            <a:r>
              <a:rPr lang="en-US" sz="2000" b="1" dirty="0" smtClean="0">
                <a:latin typeface="Times New Roman" panose="02020603050405020304" pitchFamily="18" charset="0"/>
                <a:cs typeface="Times New Roman" panose="02020603050405020304" pitchFamily="18" charset="0"/>
              </a:rPr>
              <a:t>Acute Illness:</a:t>
            </a:r>
          </a:p>
          <a:p>
            <a:r>
              <a:rPr lang="en-US" sz="2000" dirty="0">
                <a:latin typeface="Times New Roman" panose="02020603050405020304" pitchFamily="18" charset="0"/>
                <a:cs typeface="Times New Roman" panose="02020603050405020304" pitchFamily="18" charset="0"/>
              </a:rPr>
              <a:t>Approximately 80 percent of people who contract HIV experience flu-like symptoms within two to four weeks. This flu-like illness is known as acute HIV infection.</a:t>
            </a:r>
            <a:endParaRPr lang="en-US" sz="2000"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body rash</a:t>
            </a:r>
          </a:p>
          <a:p>
            <a:r>
              <a:rPr lang="en-US" sz="2000" dirty="0">
                <a:latin typeface="Times New Roman" panose="02020603050405020304" pitchFamily="18" charset="0"/>
                <a:cs typeface="Times New Roman" panose="02020603050405020304" pitchFamily="18" charset="0"/>
              </a:rPr>
              <a:t>fever</a:t>
            </a:r>
          </a:p>
          <a:p>
            <a:r>
              <a:rPr lang="en-US" sz="2000" dirty="0">
                <a:latin typeface="Times New Roman" panose="02020603050405020304" pitchFamily="18" charset="0"/>
                <a:cs typeface="Times New Roman" panose="02020603050405020304" pitchFamily="18" charset="0"/>
              </a:rPr>
              <a:t>sore throat</a:t>
            </a:r>
          </a:p>
          <a:p>
            <a:r>
              <a:rPr lang="en-US" sz="2000" dirty="0">
                <a:latin typeface="Times New Roman" panose="02020603050405020304" pitchFamily="18" charset="0"/>
                <a:cs typeface="Times New Roman" panose="02020603050405020304" pitchFamily="18" charset="0"/>
              </a:rPr>
              <a:t>severe headaches</a:t>
            </a:r>
          </a:p>
          <a:p>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16290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HIV</a:t>
            </a:r>
            <a:endParaRPr lang="en-US" dirty="0"/>
          </a:p>
        </p:txBody>
      </p:sp>
      <p:sp>
        <p:nvSpPr>
          <p:cNvPr id="3" name="Content Placeholder 2"/>
          <p:cNvSpPr>
            <a:spLocks noGrp="1"/>
          </p:cNvSpPr>
          <p:nvPr>
            <p:ph sz="quarter" idx="1"/>
          </p:nvPr>
        </p:nvSpPr>
        <p:spPr/>
        <p:txBody>
          <a:bodyPr>
            <a:normAutofit lnSpcReduction="10000"/>
          </a:bodyPr>
          <a:lstStyle/>
          <a:p>
            <a:pPr algn="just"/>
            <a:r>
              <a:rPr lang="en-US" sz="2400" dirty="0">
                <a:latin typeface="Times New Roman" panose="02020603050405020304" pitchFamily="18" charset="0"/>
                <a:cs typeface="Times New Roman" panose="02020603050405020304" pitchFamily="18" charset="0"/>
              </a:rPr>
              <a:t>HIV is a virus spread through certain body fluids that attacks the body’s immune system, specifically the CD4 cells, often called T cells.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Over </a:t>
            </a:r>
            <a:r>
              <a:rPr lang="en-US" sz="2400" dirty="0">
                <a:latin typeface="Times New Roman" panose="02020603050405020304" pitchFamily="18" charset="0"/>
                <a:cs typeface="Times New Roman" panose="02020603050405020304" pitchFamily="18" charset="0"/>
              </a:rPr>
              <a:t>time, HIV can destroy so many of these cells that the body can’t fight off infections and disease.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These </a:t>
            </a:r>
            <a:r>
              <a:rPr lang="en-US" sz="2400" dirty="0">
                <a:latin typeface="Times New Roman" panose="02020603050405020304" pitchFamily="18" charset="0"/>
                <a:cs typeface="Times New Roman" panose="02020603050405020304" pitchFamily="18" charset="0"/>
              </a:rPr>
              <a:t>special cells help the immune system fight off infections.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Untreated</a:t>
            </a:r>
            <a:r>
              <a:rPr lang="en-US" sz="2400" dirty="0">
                <a:latin typeface="Times New Roman" panose="02020603050405020304" pitchFamily="18" charset="0"/>
                <a:cs typeface="Times New Roman" panose="02020603050405020304" pitchFamily="18" charset="0"/>
              </a:rPr>
              <a:t>, HIV reduces the number of CD4 cells (T cells) in the body.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This </a:t>
            </a:r>
            <a:r>
              <a:rPr lang="en-US" sz="2400" dirty="0">
                <a:latin typeface="Times New Roman" panose="02020603050405020304" pitchFamily="18" charset="0"/>
                <a:cs typeface="Times New Roman" panose="02020603050405020304" pitchFamily="18" charset="0"/>
              </a:rPr>
              <a:t>damage to the immune system makes it harder and harder for the body to fight off infections and some other diseases</a:t>
            </a:r>
            <a:r>
              <a:rPr lang="en-US" sz="2400" dirty="0" smtClean="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Opportunistic </a:t>
            </a:r>
            <a:r>
              <a:rPr lang="en-US" sz="2400" dirty="0">
                <a:latin typeface="Times New Roman" panose="02020603050405020304" pitchFamily="18" charset="0"/>
                <a:cs typeface="Times New Roman" panose="02020603050405020304" pitchFamily="18" charset="0"/>
              </a:rPr>
              <a:t>infections or cancers take advantage of a very weak immune system and signal that the person has AIDS</a:t>
            </a:r>
          </a:p>
        </p:txBody>
      </p:sp>
    </p:spTree>
    <p:extLst>
      <p:ext uri="{BB962C8B-B14F-4D97-AF65-F5344CB8AC3E}">
        <p14:creationId xmlns:p14="http://schemas.microsoft.com/office/powerpoint/2010/main" val="32263995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r>
              <a:rPr lang="en-US" sz="2800" dirty="0">
                <a:latin typeface="Times New Roman" panose="02020603050405020304" pitchFamily="18" charset="0"/>
                <a:cs typeface="Times New Roman" panose="02020603050405020304" pitchFamily="18" charset="0"/>
              </a:rPr>
              <a:t>Less common symptoms may include</a:t>
            </a:r>
            <a:r>
              <a:rPr lang="en-US" sz="2800" dirty="0" smtClean="0">
                <a:latin typeface="Times New Roman" panose="02020603050405020304" pitchFamily="18" charset="0"/>
                <a:cs typeface="Times New Roman" panose="02020603050405020304" pitchFamily="18" charset="0"/>
              </a:rPr>
              <a:t>:</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fatigue</a:t>
            </a:r>
          </a:p>
          <a:p>
            <a:r>
              <a:rPr lang="en-US" sz="2800" dirty="0">
                <a:latin typeface="Times New Roman" panose="02020603050405020304" pitchFamily="18" charset="0"/>
                <a:cs typeface="Times New Roman" panose="02020603050405020304" pitchFamily="18" charset="0"/>
              </a:rPr>
              <a:t>swollen lymph nodes</a:t>
            </a:r>
          </a:p>
          <a:p>
            <a:r>
              <a:rPr lang="en-US" sz="2800" dirty="0">
                <a:latin typeface="Times New Roman" panose="02020603050405020304" pitchFamily="18" charset="0"/>
                <a:cs typeface="Times New Roman" panose="02020603050405020304" pitchFamily="18" charset="0"/>
              </a:rPr>
              <a:t>ulcers in the mouth or on the genitals</a:t>
            </a:r>
          </a:p>
          <a:p>
            <a:r>
              <a:rPr lang="en-US" sz="2800" dirty="0">
                <a:latin typeface="Times New Roman" panose="02020603050405020304" pitchFamily="18" charset="0"/>
                <a:cs typeface="Times New Roman" panose="02020603050405020304" pitchFamily="18" charset="0"/>
              </a:rPr>
              <a:t>muscle aches</a:t>
            </a:r>
          </a:p>
          <a:p>
            <a:r>
              <a:rPr lang="en-US" sz="2800" dirty="0">
                <a:latin typeface="Times New Roman" panose="02020603050405020304" pitchFamily="18" charset="0"/>
                <a:cs typeface="Times New Roman" panose="02020603050405020304" pitchFamily="18" charset="0"/>
              </a:rPr>
              <a:t>joint pain</a:t>
            </a:r>
          </a:p>
          <a:p>
            <a:r>
              <a:rPr lang="en-US" sz="2800" dirty="0">
                <a:latin typeface="Times New Roman" panose="02020603050405020304" pitchFamily="18" charset="0"/>
                <a:cs typeface="Times New Roman" panose="02020603050405020304" pitchFamily="18" charset="0"/>
              </a:rPr>
              <a:t>nausea and vomiting</a:t>
            </a:r>
          </a:p>
          <a:p>
            <a:r>
              <a:rPr lang="en-US" sz="2800" dirty="0">
                <a:latin typeface="Times New Roman" panose="02020603050405020304" pitchFamily="18" charset="0"/>
                <a:cs typeface="Times New Roman" panose="02020603050405020304" pitchFamily="18" charset="0"/>
              </a:rPr>
              <a:t>night </a:t>
            </a:r>
            <a:r>
              <a:rPr lang="en-US" sz="2800" dirty="0" smtClean="0">
                <a:latin typeface="Times New Roman" panose="02020603050405020304" pitchFamily="18" charset="0"/>
                <a:cs typeface="Times New Roman" panose="02020603050405020304" pitchFamily="18" charset="0"/>
              </a:rPr>
              <a:t>sweats</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Symptoms typically last one to two weeks.</a:t>
            </a:r>
          </a:p>
          <a:p>
            <a:endParaRPr lang="en-US" dirty="0"/>
          </a:p>
        </p:txBody>
      </p:sp>
    </p:spTree>
    <p:extLst>
      <p:ext uri="{BB962C8B-B14F-4D97-AF65-F5344CB8AC3E}">
        <p14:creationId xmlns:p14="http://schemas.microsoft.com/office/powerpoint/2010/main" val="41734184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Asymptomatic period</a:t>
            </a:r>
            <a:br>
              <a:rPr lang="en-US" b="1" dirty="0"/>
            </a:br>
            <a:endParaRPr lang="en-US" dirty="0"/>
          </a:p>
        </p:txBody>
      </p:sp>
      <p:sp>
        <p:nvSpPr>
          <p:cNvPr id="3" name="Content Placeholder 2"/>
          <p:cNvSpPr>
            <a:spLocks noGrp="1"/>
          </p:cNvSpPr>
          <p:nvPr>
            <p:ph sz="quarter" idx="1"/>
          </p:nvPr>
        </p:nvSpPr>
        <p:spPr/>
        <p:txBody>
          <a:bodyPr/>
          <a:lstStyle/>
          <a:p>
            <a:pPr algn="just"/>
            <a:r>
              <a:rPr lang="en-US" dirty="0" smtClean="0">
                <a:latin typeface="Times New Roman" panose="02020603050405020304" pitchFamily="18" charset="0"/>
                <a:cs typeface="Times New Roman" panose="02020603050405020304" pitchFamily="18" charset="0"/>
              </a:rPr>
              <a:t>After </a:t>
            </a:r>
            <a:r>
              <a:rPr lang="en-US" dirty="0">
                <a:latin typeface="Times New Roman" panose="02020603050405020304" pitchFamily="18" charset="0"/>
                <a:cs typeface="Times New Roman" panose="02020603050405020304" pitchFamily="18" charset="0"/>
              </a:rPr>
              <a:t>the initial symptoms disappear, HIV may not cause any additional symptoms for months or years.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During </a:t>
            </a:r>
            <a:r>
              <a:rPr lang="en-US" dirty="0">
                <a:latin typeface="Times New Roman" panose="02020603050405020304" pitchFamily="18" charset="0"/>
                <a:cs typeface="Times New Roman" panose="02020603050405020304" pitchFamily="18" charset="0"/>
              </a:rPr>
              <a:t>this time, the virus replicates and begins to weaken the immune system.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person at this stage won’t feel or look sick, but the virus is still active.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can easily transmit the virus to others. This is why early testing, even for those who feel fine, is so important.</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83190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1143000"/>
          </a:xfrm>
        </p:spPr>
        <p:txBody>
          <a:bodyPr>
            <a:normAutofit fontScale="90000"/>
          </a:bodyPr>
          <a:lstStyle/>
          <a:p>
            <a:pPr algn="l"/>
            <a:r>
              <a:rPr lang="en-US" b="1" dirty="0" smtClean="0"/>
              <a:t/>
            </a:r>
            <a:br>
              <a:rPr lang="en-US" b="1" dirty="0" smtClean="0"/>
            </a:br>
            <a:r>
              <a:rPr lang="en-US" b="1" dirty="0"/>
              <a:t/>
            </a:r>
            <a:br>
              <a:rPr lang="en-US" b="1" dirty="0"/>
            </a:br>
            <a:r>
              <a:rPr lang="en-US" b="1" dirty="0" smtClean="0"/>
              <a:t/>
            </a:r>
            <a:br>
              <a:rPr lang="en-US" b="1" dirty="0" smtClean="0"/>
            </a:br>
            <a:r>
              <a:rPr lang="en-US" b="1" dirty="0" smtClean="0"/>
              <a:t>Advanced </a:t>
            </a:r>
            <a:r>
              <a:rPr lang="en-US" b="1" dirty="0"/>
              <a:t>infection</a:t>
            </a:r>
            <a:br>
              <a:rPr lang="en-US" b="1" dirty="0"/>
            </a:br>
            <a:endParaRPr lang="en-US" dirty="0"/>
          </a:p>
        </p:txBody>
      </p:sp>
      <p:sp>
        <p:nvSpPr>
          <p:cNvPr id="3" name="Content Placeholder 2"/>
          <p:cNvSpPr>
            <a:spLocks noGrp="1"/>
          </p:cNvSpPr>
          <p:nvPr>
            <p:ph sz="quarter" idx="1"/>
          </p:nvPr>
        </p:nvSpPr>
        <p:spPr/>
        <p:txBody>
          <a:bodyPr>
            <a:normAutofit fontScale="92500" lnSpcReduction="10000"/>
          </a:bodyPr>
          <a:lstStyle/>
          <a:p>
            <a:pPr algn="just"/>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may take some time, but HIV may eventually break down a person’s immune system.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Once </a:t>
            </a:r>
            <a:r>
              <a:rPr lang="en-US" dirty="0">
                <a:latin typeface="Times New Roman" panose="02020603050405020304" pitchFamily="18" charset="0"/>
                <a:cs typeface="Times New Roman" panose="02020603050405020304" pitchFamily="18" charset="0"/>
              </a:rPr>
              <a:t>this happens, HIV will progress to stage 3 HIV, often referred to as AIDS.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AIDS </a:t>
            </a:r>
            <a:r>
              <a:rPr lang="en-US" dirty="0">
                <a:latin typeface="Times New Roman" panose="02020603050405020304" pitchFamily="18" charset="0"/>
                <a:cs typeface="Times New Roman" panose="02020603050405020304" pitchFamily="18" charset="0"/>
              </a:rPr>
              <a:t>is the last stage of the disease. A person at this stage has a severely damaged immune system, making them more susceptible to opportunistic infections.</a:t>
            </a:r>
          </a:p>
          <a:p>
            <a:pPr algn="just"/>
            <a:r>
              <a:rPr lang="en-US" dirty="0">
                <a:latin typeface="Times New Roman" panose="02020603050405020304" pitchFamily="18" charset="0"/>
                <a:cs typeface="Times New Roman" panose="02020603050405020304" pitchFamily="18" charset="0"/>
              </a:rPr>
              <a:t>Opportunistic infections are conditions that the body would normally be able to fight off, but can be harmful to people who have HIV.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People </a:t>
            </a:r>
            <a:r>
              <a:rPr lang="en-US" dirty="0">
                <a:latin typeface="Times New Roman" panose="02020603050405020304" pitchFamily="18" charset="0"/>
                <a:cs typeface="Times New Roman" panose="02020603050405020304" pitchFamily="18" charset="0"/>
              </a:rPr>
              <a:t>living with HIV may notice that they frequently get colds, flu, and fungal infections.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75638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7500" lnSpcReduction="20000"/>
          </a:bodyPr>
          <a:lstStyle/>
          <a:p>
            <a:r>
              <a:rPr lang="en-US" dirty="0"/>
              <a:t>They might also experience the following stage 3 HIV symptoms</a:t>
            </a:r>
            <a:r>
              <a:rPr lang="en-US" dirty="0" smtClean="0"/>
              <a:t>:</a:t>
            </a:r>
          </a:p>
          <a:p>
            <a:endParaRPr lang="en-US" dirty="0"/>
          </a:p>
          <a:p>
            <a:r>
              <a:rPr lang="en-US" dirty="0"/>
              <a:t>nausea</a:t>
            </a:r>
          </a:p>
          <a:p>
            <a:r>
              <a:rPr lang="en-US" dirty="0"/>
              <a:t>vomiting</a:t>
            </a:r>
          </a:p>
          <a:p>
            <a:r>
              <a:rPr lang="en-US" dirty="0"/>
              <a:t>persistent diarrhea</a:t>
            </a:r>
          </a:p>
          <a:p>
            <a:r>
              <a:rPr lang="en-US" dirty="0"/>
              <a:t>chronic fatigue</a:t>
            </a:r>
          </a:p>
          <a:p>
            <a:r>
              <a:rPr lang="en-US" dirty="0"/>
              <a:t>rapid weight loss</a:t>
            </a:r>
          </a:p>
          <a:p>
            <a:r>
              <a:rPr lang="en-US" dirty="0"/>
              <a:t>cough and shortness of breath</a:t>
            </a:r>
          </a:p>
          <a:p>
            <a:r>
              <a:rPr lang="en-US" dirty="0"/>
              <a:t>recurring fever, chills, and night sweats</a:t>
            </a:r>
          </a:p>
          <a:p>
            <a:r>
              <a:rPr lang="en-US" dirty="0"/>
              <a:t>rashes, sores, or lesions in the mouth or nose, on the genitals, or under the skin</a:t>
            </a:r>
          </a:p>
          <a:p>
            <a:r>
              <a:rPr lang="en-US" dirty="0"/>
              <a:t>prolonged swelling of the lymph nodes in the armpits, groin, or neck</a:t>
            </a:r>
          </a:p>
          <a:p>
            <a:r>
              <a:rPr lang="en-US" dirty="0"/>
              <a:t>memory loss, confusion, or neurological disorders</a:t>
            </a:r>
          </a:p>
          <a:p>
            <a:endParaRPr lang="en-US" dirty="0"/>
          </a:p>
        </p:txBody>
      </p:sp>
    </p:spTree>
    <p:extLst>
      <p:ext uri="{BB962C8B-B14F-4D97-AF65-F5344CB8AC3E}">
        <p14:creationId xmlns:p14="http://schemas.microsoft.com/office/powerpoint/2010/main" val="29486444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know if I have </a:t>
            </a:r>
            <a:r>
              <a:rPr lang="en-US" dirty="0" smtClean="0"/>
              <a:t>HIV</a:t>
            </a:r>
            <a:endParaRPr lang="en-US" dirty="0"/>
          </a:p>
        </p:txBody>
      </p:sp>
      <p:sp>
        <p:nvSpPr>
          <p:cNvPr id="3" name="Content Placeholder 2"/>
          <p:cNvSpPr>
            <a:spLocks noGrp="1"/>
          </p:cNvSpPr>
          <p:nvPr>
            <p:ph sz="quarter" idx="1"/>
          </p:nvPr>
        </p:nvSpPr>
        <p:spPr/>
        <p:txBody>
          <a:bodyPr>
            <a:normAutofit/>
          </a:bodyPr>
          <a:lstStyle/>
          <a:p>
            <a:pPr algn="just"/>
            <a:r>
              <a:rPr lang="en-US" sz="2400" dirty="0">
                <a:latin typeface="Times New Roman" panose="02020603050405020304" pitchFamily="18" charset="0"/>
                <a:cs typeface="Times New Roman" panose="02020603050405020304" pitchFamily="18" charset="0"/>
              </a:rPr>
              <a:t>The only way to know for sure whether you have HIV is to get tested. CDC recommends that everyone between the ages of 13 and 64 get tested for HIV at least once as part of routine health care.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Knowing </a:t>
            </a:r>
            <a:r>
              <a:rPr lang="en-US" sz="2400" dirty="0">
                <a:latin typeface="Times New Roman" panose="02020603050405020304" pitchFamily="18" charset="0"/>
                <a:cs typeface="Times New Roman" panose="02020603050405020304" pitchFamily="18" charset="0"/>
              </a:rPr>
              <a:t>your HIV status gives you powerful information to help you take steps to keep you and your partner healthy. </a:t>
            </a:r>
          </a:p>
        </p:txBody>
      </p:sp>
    </p:spTree>
    <p:extLst>
      <p:ext uri="{BB962C8B-B14F-4D97-AF65-F5344CB8AC3E}">
        <p14:creationId xmlns:p14="http://schemas.microsoft.com/office/powerpoint/2010/main" val="24431239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a:t>
            </a:r>
            <a:endParaRPr lang="en-US" dirty="0"/>
          </a:p>
        </p:txBody>
      </p:sp>
      <p:sp>
        <p:nvSpPr>
          <p:cNvPr id="3" name="Content Placeholder 2"/>
          <p:cNvSpPr>
            <a:spLocks noGrp="1"/>
          </p:cNvSpPr>
          <p:nvPr>
            <p:ph sz="quarter" idx="1"/>
          </p:nvPr>
        </p:nvSpPr>
        <p:spPr/>
        <p:txBody>
          <a:bodyPr>
            <a:noAutofit/>
          </a:bodyPr>
          <a:lstStyle/>
          <a:p>
            <a:r>
              <a:rPr lang="en-US" sz="2400" dirty="0">
                <a:latin typeface="Times New Roman" panose="02020603050405020304" pitchFamily="18" charset="0"/>
                <a:cs typeface="Times New Roman" panose="02020603050405020304" pitchFamily="18" charset="0"/>
              </a:rPr>
              <a:t>There are three broad types of tests available: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antibody </a:t>
            </a:r>
            <a:r>
              <a:rPr lang="en-US" sz="2400" dirty="0">
                <a:latin typeface="Times New Roman" panose="02020603050405020304" pitchFamily="18" charset="0"/>
                <a:cs typeface="Times New Roman" panose="02020603050405020304" pitchFamily="18" charset="0"/>
              </a:rPr>
              <a:t>tests,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combination </a:t>
            </a:r>
            <a:r>
              <a:rPr lang="en-US" sz="2400" dirty="0">
                <a:latin typeface="Times New Roman" panose="02020603050405020304" pitchFamily="18" charset="0"/>
                <a:cs typeface="Times New Roman" panose="02020603050405020304" pitchFamily="18" charset="0"/>
              </a:rPr>
              <a:t>or fourth-generation tests,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and </a:t>
            </a:r>
            <a:r>
              <a:rPr lang="en-US" sz="2400" dirty="0">
                <a:latin typeface="Times New Roman" panose="02020603050405020304" pitchFamily="18" charset="0"/>
                <a:cs typeface="Times New Roman" panose="02020603050405020304" pitchFamily="18" charset="0"/>
              </a:rPr>
              <a:t>nucleic acid tests (NAT). HIV tests may be performed on blood, oral fluid, or urine</a:t>
            </a:r>
            <a:r>
              <a:rPr lang="en-US" sz="2400" dirty="0" smtClean="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Most HIV tests, including most rapid tests and home tests, are antibody tests</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can take 3 to 12 weeks (21-84 days) for an HIV-positive person’s body to make enough antibodies for an antibody test to detect HIV infection. </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32153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pPr algn="just"/>
            <a:r>
              <a:rPr lang="en-US" dirty="0">
                <a:latin typeface="Times New Roman" panose="02020603050405020304" pitchFamily="18" charset="0"/>
                <a:cs typeface="Times New Roman" panose="02020603050405020304" pitchFamily="18" charset="0"/>
              </a:rPr>
              <a:t>A combination, or fourth-generation, test</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looks for both HIV antibodies and </a:t>
            </a:r>
            <a:r>
              <a:rPr lang="en-US" dirty="0" smtClean="0">
                <a:latin typeface="Times New Roman" panose="02020603050405020304" pitchFamily="18" charset="0"/>
                <a:cs typeface="Times New Roman" panose="02020603050405020304" pitchFamily="18" charset="0"/>
              </a:rPr>
              <a:t>antigens.</a:t>
            </a:r>
          </a:p>
          <a:p>
            <a:pPr algn="just"/>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you’re infected with HIV, an antigen called p24 is produced even before antibodies develop.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Combination </a:t>
            </a:r>
            <a:r>
              <a:rPr lang="en-US" dirty="0">
                <a:latin typeface="Times New Roman" panose="02020603050405020304" pitchFamily="18" charset="0"/>
                <a:cs typeface="Times New Roman" panose="02020603050405020304" pitchFamily="18" charset="0"/>
              </a:rPr>
              <a:t>screening tests are now recommended for testing done in </a:t>
            </a:r>
            <a:r>
              <a:rPr lang="en-US" dirty="0" smtClean="0">
                <a:latin typeface="Times New Roman" panose="02020603050405020304" pitchFamily="18" charset="0"/>
                <a:cs typeface="Times New Roman" panose="02020603050405020304" pitchFamily="18" charset="0"/>
              </a:rPr>
              <a:t>labs. </a:t>
            </a:r>
          </a:p>
          <a:p>
            <a:pPr algn="just"/>
            <a:r>
              <a:rPr lang="en-US" dirty="0" smtClean="0">
                <a:latin typeface="Times New Roman" panose="02020603050405020304" pitchFamily="18" charset="0"/>
                <a:cs typeface="Times New Roman" panose="02020603050405020304" pitchFamily="18" charset="0"/>
              </a:rPr>
              <a:t>There </a:t>
            </a:r>
            <a:r>
              <a:rPr lang="en-US" dirty="0">
                <a:latin typeface="Times New Roman" panose="02020603050405020304" pitchFamily="18" charset="0"/>
                <a:cs typeface="Times New Roman" panose="02020603050405020304" pitchFamily="18" charset="0"/>
              </a:rPr>
              <a:t>is now a rapid combination test available</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can take 2 to 6 weeks (13 to 42 days) for a person’s body to make enough antigens and antibodies for a combination, or fourth-generation, test to detect HIV.</a:t>
            </a:r>
          </a:p>
          <a:p>
            <a:pPr algn="just"/>
            <a:r>
              <a:rPr lang="en-US" dirty="0">
                <a:latin typeface="Times New Roman" panose="02020603050405020304" pitchFamily="18" charset="0"/>
                <a:cs typeface="Times New Roman" panose="02020603050405020304" pitchFamily="18" charset="0"/>
              </a:rPr>
              <a:t>A nucleic acid test (NAT) looks for HIV in the blood.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looks for the virus and not the antibodies to the virus. The test can give either a positive/negative result or an actual amount of virus present in the blood (known as a viral load test).</a:t>
            </a:r>
          </a:p>
          <a:p>
            <a:pPr algn="just"/>
            <a:endParaRPr lang="en-US" dirty="0"/>
          </a:p>
        </p:txBody>
      </p:sp>
    </p:spTree>
    <p:extLst>
      <p:ext uri="{BB962C8B-B14F-4D97-AF65-F5344CB8AC3E}">
        <p14:creationId xmlns:p14="http://schemas.microsoft.com/office/powerpoint/2010/main" val="24494918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latin typeface="Times New Roman" panose="02020603050405020304" pitchFamily="18" charset="0"/>
                <a:cs typeface="Times New Roman" panose="02020603050405020304" pitchFamily="18" charset="0"/>
              </a:rPr>
              <a:t>Cure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p:txBody>
          <a:bodyPr>
            <a:normAutofit lnSpcReduction="10000"/>
          </a:bodyPr>
          <a:lstStyle/>
          <a:p>
            <a:pPr algn="just"/>
            <a:r>
              <a:rPr lang="en-US" sz="2400" dirty="0">
                <a:latin typeface="Times New Roman" panose="02020603050405020304" pitchFamily="18" charset="0"/>
                <a:cs typeface="Times New Roman" panose="02020603050405020304" pitchFamily="18" charset="0"/>
              </a:rPr>
              <a:t>No effective cure currently exists for HIV. But with proper medical care, HIV can be controlled.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Treatment </a:t>
            </a:r>
            <a:r>
              <a:rPr lang="en-US" sz="2400" dirty="0">
                <a:latin typeface="Times New Roman" panose="02020603050405020304" pitchFamily="18" charset="0"/>
                <a:cs typeface="Times New Roman" panose="02020603050405020304" pitchFamily="18" charset="0"/>
              </a:rPr>
              <a:t>for HIV is called antiretroviral therapy or ART. If taken the right way, every day, ART can dramatically prolong the lives of many people infected with HIV, keep them healthy, and greatly lower their chance of infecting others.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Before </a:t>
            </a:r>
            <a:r>
              <a:rPr lang="en-US" sz="2400" dirty="0">
                <a:latin typeface="Times New Roman" panose="02020603050405020304" pitchFamily="18" charset="0"/>
                <a:cs typeface="Times New Roman" panose="02020603050405020304" pitchFamily="18" charset="0"/>
              </a:rPr>
              <a:t>the introduction of ART in the mid-1990s, people with HIV could progress to AIDS (the last stage of HIV infection) in a few years.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Today</a:t>
            </a:r>
            <a:r>
              <a:rPr lang="en-US" sz="2400" dirty="0">
                <a:latin typeface="Times New Roman" panose="02020603050405020304" pitchFamily="18" charset="0"/>
                <a:cs typeface="Times New Roman" panose="02020603050405020304" pitchFamily="18" charset="0"/>
              </a:rPr>
              <a:t>, someone diagnosed with HIV and treated before the disease is far advanced can live nearly as long as someone who does not have HIV.</a:t>
            </a:r>
          </a:p>
        </p:txBody>
      </p:sp>
    </p:spTree>
    <p:extLst>
      <p:ext uri="{BB962C8B-B14F-4D97-AF65-F5344CB8AC3E}">
        <p14:creationId xmlns:p14="http://schemas.microsoft.com/office/powerpoint/2010/main" val="36321756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lnSpcReduction="10000"/>
          </a:bodyPr>
          <a:lstStyle/>
          <a:p>
            <a:r>
              <a:rPr lang="en-US" b="1" dirty="0"/>
              <a:t>Nucleoside Reverse Transcriptase Inhibitors (NRTI)</a:t>
            </a:r>
          </a:p>
          <a:p>
            <a:r>
              <a:rPr lang="en-US" dirty="0" err="1"/>
              <a:t>Abacavir</a:t>
            </a:r>
            <a:r>
              <a:rPr lang="en-US" dirty="0"/>
              <a:t> (</a:t>
            </a:r>
            <a:r>
              <a:rPr lang="en-US" dirty="0" err="1"/>
              <a:t>Ziagen</a:t>
            </a:r>
            <a:r>
              <a:rPr lang="en-US" dirty="0"/>
              <a:t>, ABC)</a:t>
            </a:r>
          </a:p>
          <a:p>
            <a:r>
              <a:rPr lang="en-US" dirty="0" err="1"/>
              <a:t>Didanosine</a:t>
            </a:r>
            <a:r>
              <a:rPr lang="en-US" dirty="0"/>
              <a:t> (</a:t>
            </a:r>
            <a:r>
              <a:rPr lang="en-US" dirty="0" err="1"/>
              <a:t>Videx</a:t>
            </a:r>
            <a:r>
              <a:rPr lang="en-US" dirty="0"/>
              <a:t>, </a:t>
            </a:r>
            <a:r>
              <a:rPr lang="en-US" dirty="0" err="1"/>
              <a:t>dideoxyinosine</a:t>
            </a:r>
            <a:r>
              <a:rPr lang="en-US" dirty="0"/>
              <a:t>, </a:t>
            </a:r>
            <a:r>
              <a:rPr lang="en-US" dirty="0" err="1"/>
              <a:t>ddI</a:t>
            </a:r>
            <a:r>
              <a:rPr lang="en-US" dirty="0"/>
              <a:t>)</a:t>
            </a:r>
          </a:p>
          <a:p>
            <a:r>
              <a:rPr lang="en-US" dirty="0" err="1"/>
              <a:t>Emtricitabine</a:t>
            </a:r>
            <a:r>
              <a:rPr lang="en-US" dirty="0"/>
              <a:t> (</a:t>
            </a:r>
            <a:r>
              <a:rPr lang="en-US" dirty="0" err="1"/>
              <a:t>Emtriva</a:t>
            </a:r>
            <a:r>
              <a:rPr lang="en-US" dirty="0"/>
              <a:t>, FTC)</a:t>
            </a:r>
          </a:p>
          <a:p>
            <a:r>
              <a:rPr lang="en-US" dirty="0"/>
              <a:t>Lamivudine (</a:t>
            </a:r>
            <a:r>
              <a:rPr lang="en-US" dirty="0" err="1"/>
              <a:t>Epivir</a:t>
            </a:r>
            <a:r>
              <a:rPr lang="en-US" dirty="0"/>
              <a:t>, 3TC)</a:t>
            </a:r>
          </a:p>
          <a:p>
            <a:r>
              <a:rPr lang="en-US" dirty="0" err="1"/>
              <a:t>Stavudine</a:t>
            </a:r>
            <a:r>
              <a:rPr lang="en-US" dirty="0"/>
              <a:t> (</a:t>
            </a:r>
            <a:r>
              <a:rPr lang="en-US" dirty="0" err="1"/>
              <a:t>Zerit</a:t>
            </a:r>
            <a:r>
              <a:rPr lang="en-US" dirty="0"/>
              <a:t>, d4T)</a:t>
            </a:r>
          </a:p>
          <a:p>
            <a:r>
              <a:rPr lang="en-US" dirty="0" err="1"/>
              <a:t>Tenofovir</a:t>
            </a:r>
            <a:r>
              <a:rPr lang="en-US" dirty="0"/>
              <a:t> (</a:t>
            </a:r>
            <a:r>
              <a:rPr lang="en-US" dirty="0" err="1"/>
              <a:t>Viread</a:t>
            </a:r>
            <a:r>
              <a:rPr lang="en-US" dirty="0"/>
              <a:t>, TDF)</a:t>
            </a:r>
          </a:p>
          <a:p>
            <a:r>
              <a:rPr lang="en-US" dirty="0" err="1"/>
              <a:t>Zalcitabine</a:t>
            </a:r>
            <a:r>
              <a:rPr lang="en-US" dirty="0"/>
              <a:t> (</a:t>
            </a:r>
            <a:r>
              <a:rPr lang="en-US" dirty="0" err="1"/>
              <a:t>Hivid</a:t>
            </a:r>
            <a:r>
              <a:rPr lang="en-US" dirty="0"/>
              <a:t>, </a:t>
            </a:r>
            <a:r>
              <a:rPr lang="en-US" dirty="0" err="1"/>
              <a:t>ddC</a:t>
            </a:r>
            <a:r>
              <a:rPr lang="en-US" dirty="0"/>
              <a:t>)</a:t>
            </a:r>
          </a:p>
          <a:p>
            <a:r>
              <a:rPr lang="en-US" dirty="0"/>
              <a:t>Zidovudine (</a:t>
            </a:r>
            <a:r>
              <a:rPr lang="en-US" dirty="0" err="1"/>
              <a:t>Retrovir</a:t>
            </a:r>
            <a:r>
              <a:rPr lang="en-US" dirty="0"/>
              <a:t>, ZDV or AZT)</a:t>
            </a:r>
          </a:p>
          <a:p>
            <a:endParaRPr lang="en-US" dirty="0"/>
          </a:p>
        </p:txBody>
      </p:sp>
    </p:spTree>
    <p:extLst>
      <p:ext uri="{BB962C8B-B14F-4D97-AF65-F5344CB8AC3E}">
        <p14:creationId xmlns:p14="http://schemas.microsoft.com/office/powerpoint/2010/main" val="3513932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r>
              <a:rPr lang="en-US" b="1" dirty="0"/>
              <a:t>Protease Inhibitors (PI)</a:t>
            </a:r>
          </a:p>
          <a:p>
            <a:r>
              <a:rPr lang="en-US" dirty="0"/>
              <a:t>These FDA-approved drugs interrupt virus replication at a later step in the virus life cycle. Protease inhibitors include:</a:t>
            </a:r>
          </a:p>
          <a:p>
            <a:r>
              <a:rPr lang="en-US" dirty="0" err="1"/>
              <a:t>Amprenavir</a:t>
            </a:r>
            <a:r>
              <a:rPr lang="en-US" dirty="0"/>
              <a:t> (</a:t>
            </a:r>
            <a:r>
              <a:rPr lang="en-US" dirty="0" err="1"/>
              <a:t>Agenerase</a:t>
            </a:r>
            <a:r>
              <a:rPr lang="en-US" dirty="0"/>
              <a:t>, APV)</a:t>
            </a:r>
          </a:p>
          <a:p>
            <a:r>
              <a:rPr lang="en-US" dirty="0" err="1"/>
              <a:t>Atazanavir</a:t>
            </a:r>
            <a:r>
              <a:rPr lang="en-US" dirty="0"/>
              <a:t> (</a:t>
            </a:r>
            <a:r>
              <a:rPr lang="en-US" dirty="0" err="1"/>
              <a:t>Reyataz</a:t>
            </a:r>
            <a:r>
              <a:rPr lang="en-US" dirty="0"/>
              <a:t>, ATV)</a:t>
            </a:r>
          </a:p>
          <a:p>
            <a:r>
              <a:rPr lang="en-US" dirty="0" err="1"/>
              <a:t>Fosamprenavir</a:t>
            </a:r>
            <a:r>
              <a:rPr lang="en-US" dirty="0"/>
              <a:t> (</a:t>
            </a:r>
            <a:r>
              <a:rPr lang="en-US" dirty="0" err="1"/>
              <a:t>Lexiva</a:t>
            </a:r>
            <a:r>
              <a:rPr lang="en-US" dirty="0"/>
              <a:t>, FOS)</a:t>
            </a:r>
          </a:p>
          <a:p>
            <a:r>
              <a:rPr lang="en-US" dirty="0" err="1"/>
              <a:t>Indinavir</a:t>
            </a:r>
            <a:r>
              <a:rPr lang="en-US" dirty="0"/>
              <a:t> (</a:t>
            </a:r>
            <a:r>
              <a:rPr lang="en-US" dirty="0" err="1"/>
              <a:t>Crixivan</a:t>
            </a:r>
            <a:r>
              <a:rPr lang="en-US" dirty="0"/>
              <a:t>, IDV)</a:t>
            </a:r>
          </a:p>
          <a:p>
            <a:r>
              <a:rPr lang="en-US" dirty="0" err="1"/>
              <a:t>Lopinavir</a:t>
            </a:r>
            <a:r>
              <a:rPr lang="en-US" dirty="0"/>
              <a:t> (</a:t>
            </a:r>
            <a:r>
              <a:rPr lang="en-US" dirty="0" err="1"/>
              <a:t>Kaletra</a:t>
            </a:r>
            <a:r>
              <a:rPr lang="en-US" dirty="0"/>
              <a:t>, LPV/r)</a:t>
            </a:r>
          </a:p>
          <a:p>
            <a:r>
              <a:rPr lang="en-US" dirty="0"/>
              <a:t>Ritonavir (</a:t>
            </a:r>
            <a:r>
              <a:rPr lang="en-US" dirty="0" err="1"/>
              <a:t>Norvir</a:t>
            </a:r>
            <a:r>
              <a:rPr lang="en-US" dirty="0"/>
              <a:t>, RIT)</a:t>
            </a:r>
          </a:p>
          <a:p>
            <a:r>
              <a:rPr lang="en-US" dirty="0" err="1"/>
              <a:t>Saquinavir</a:t>
            </a:r>
            <a:r>
              <a:rPr lang="en-US" dirty="0"/>
              <a:t> (</a:t>
            </a:r>
            <a:r>
              <a:rPr lang="en-US" dirty="0" err="1"/>
              <a:t>Fortovase</a:t>
            </a:r>
            <a:r>
              <a:rPr lang="en-US" dirty="0"/>
              <a:t>, </a:t>
            </a:r>
            <a:r>
              <a:rPr lang="en-US" dirty="0" err="1"/>
              <a:t>Invirase</a:t>
            </a:r>
            <a:r>
              <a:rPr lang="en-US" dirty="0"/>
              <a:t>, SQV)</a:t>
            </a:r>
          </a:p>
          <a:p>
            <a:endParaRPr lang="en-US" dirty="0"/>
          </a:p>
        </p:txBody>
      </p:sp>
    </p:spTree>
    <p:extLst>
      <p:ext uri="{BB962C8B-B14F-4D97-AF65-F5344CB8AC3E}">
        <p14:creationId xmlns:p14="http://schemas.microsoft.com/office/powerpoint/2010/main" val="36510831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origin</a:t>
            </a:r>
            <a:endParaRPr lang="en-US" dirty="0"/>
          </a:p>
        </p:txBody>
      </p:sp>
      <p:sp>
        <p:nvSpPr>
          <p:cNvPr id="3" name="Content Placeholder 2"/>
          <p:cNvSpPr>
            <a:spLocks noGrp="1"/>
          </p:cNvSpPr>
          <p:nvPr>
            <p:ph sz="quarter" idx="1"/>
          </p:nvPr>
        </p:nvSpPr>
        <p:spPr/>
        <p:txBody>
          <a:bodyPr>
            <a:normAutofit/>
          </a:bodyPr>
          <a:lstStyle/>
          <a:p>
            <a:pPr algn="just"/>
            <a:r>
              <a:rPr lang="en-US" sz="2400" dirty="0">
                <a:latin typeface="Times New Roman" panose="02020603050405020304" pitchFamily="18" charset="0"/>
                <a:cs typeface="Times New Roman" panose="02020603050405020304" pitchFamily="18" charset="0"/>
              </a:rPr>
              <a:t>Scientists identified a type of chimpanzee in Central Africa as the source of HIV infection in humans.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They </a:t>
            </a:r>
            <a:r>
              <a:rPr lang="en-US" sz="2400" dirty="0">
                <a:latin typeface="Times New Roman" panose="02020603050405020304" pitchFamily="18" charset="0"/>
                <a:cs typeface="Times New Roman" panose="02020603050405020304" pitchFamily="18" charset="0"/>
              </a:rPr>
              <a:t>believe that the chimpanzee version of the immunodeficiency virus (called simian immunodeficiency virus, or SIV) most likely was transmitted to humans and mutated into HIV when humans hunted these chimpanzees for meat and came into contact with their infected blood.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Studies </a:t>
            </a:r>
            <a:r>
              <a:rPr lang="en-US" sz="2400" dirty="0">
                <a:latin typeface="Times New Roman" panose="02020603050405020304" pitchFamily="18" charset="0"/>
                <a:cs typeface="Times New Roman" panose="02020603050405020304" pitchFamily="18" charset="0"/>
              </a:rPr>
              <a:t>show that HIV may have jumped from apes to humans as far back as the late 1800s. </a:t>
            </a: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Over </a:t>
            </a:r>
            <a:r>
              <a:rPr lang="en-US" sz="2400" dirty="0">
                <a:latin typeface="Times New Roman" panose="02020603050405020304" pitchFamily="18" charset="0"/>
                <a:cs typeface="Times New Roman" panose="02020603050405020304" pitchFamily="18" charset="0"/>
              </a:rPr>
              <a:t>decades, the virus slowly spread across Africa and later into other parts of the world. </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34700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just"/>
            <a:r>
              <a:rPr lang="en-US" b="1" dirty="0"/>
              <a:t>Fusion Inhibitors</a:t>
            </a:r>
          </a:p>
          <a:p>
            <a:pPr algn="just"/>
            <a:r>
              <a:rPr lang="en-US" dirty="0"/>
              <a:t>Fusion inhibitors are a new class of drugs that act against HIV by preventing the virus from fusing with the inside of a cell, preventing it from replicating</a:t>
            </a:r>
            <a:r>
              <a:rPr lang="en-US" dirty="0" smtClean="0"/>
              <a:t>.</a:t>
            </a:r>
          </a:p>
          <a:p>
            <a:pPr algn="just"/>
            <a:r>
              <a:rPr lang="en-US" dirty="0" smtClean="0"/>
              <a:t>The </a:t>
            </a:r>
            <a:r>
              <a:rPr lang="en-US" dirty="0"/>
              <a:t>group of drugs includes </a:t>
            </a:r>
            <a:endParaRPr lang="en-US" dirty="0" smtClean="0"/>
          </a:p>
          <a:p>
            <a:pPr algn="just"/>
            <a:r>
              <a:rPr lang="en-US" dirty="0" err="1" smtClean="0"/>
              <a:t>Enfuvirtide</a:t>
            </a:r>
            <a:r>
              <a:rPr lang="en-US" dirty="0"/>
              <a:t>, also known as </a:t>
            </a:r>
            <a:r>
              <a:rPr lang="en-US" dirty="0" err="1"/>
              <a:t>Fuzeon</a:t>
            </a:r>
            <a:r>
              <a:rPr lang="en-US" dirty="0"/>
              <a:t> or T-20</a:t>
            </a:r>
          </a:p>
          <a:p>
            <a:pPr marL="0" indent="0" algn="just">
              <a:buNone/>
            </a:pPr>
            <a:endParaRPr lang="en-US" dirty="0"/>
          </a:p>
        </p:txBody>
      </p:sp>
    </p:spTree>
    <p:extLst>
      <p:ext uri="{BB962C8B-B14F-4D97-AF65-F5344CB8AC3E}">
        <p14:creationId xmlns:p14="http://schemas.microsoft.com/office/powerpoint/2010/main" val="22348379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1524000"/>
          </a:xfrm>
        </p:spPr>
        <p:txBody>
          <a:bodyPr>
            <a:normAutofit fontScale="90000"/>
          </a:bodyPr>
          <a:lstStyle/>
          <a:p>
            <a:r>
              <a:rPr lang="en-US" b="1" dirty="0"/>
              <a:t>Highly Active Antiretroviral Therapy (HAART)</a:t>
            </a:r>
            <a:br>
              <a:rPr lang="en-US" b="1" dirty="0"/>
            </a:br>
            <a:endParaRPr lang="en-US" dirty="0"/>
          </a:p>
        </p:txBody>
      </p:sp>
      <p:sp>
        <p:nvSpPr>
          <p:cNvPr id="3" name="Content Placeholder 2"/>
          <p:cNvSpPr>
            <a:spLocks noGrp="1"/>
          </p:cNvSpPr>
          <p:nvPr>
            <p:ph sz="quarter" idx="1"/>
          </p:nvPr>
        </p:nvSpPr>
        <p:spPr/>
        <p:txBody>
          <a:bodyPr>
            <a:normAutofit fontScale="92500"/>
          </a:bodyPr>
          <a:lstStyle/>
          <a:p>
            <a:pPr algn="just"/>
            <a:r>
              <a:rPr lang="en-US" dirty="0" smtClean="0"/>
              <a:t>In </a:t>
            </a:r>
            <a:r>
              <a:rPr lang="en-US" dirty="0"/>
              <a:t>1996, highly active antiretroviral therapy (HAART) was introduced for people with HIV and AIDS. HAART — often referred to as the anti-HIV "cocktail" — is a combination of three or more drugs, such as protease inhibitors and other anti-retroviral medications. </a:t>
            </a:r>
            <a:endParaRPr lang="en-US" dirty="0" smtClean="0"/>
          </a:p>
          <a:p>
            <a:pPr algn="just"/>
            <a:r>
              <a:rPr lang="en-US" dirty="0" smtClean="0"/>
              <a:t>The </a:t>
            </a:r>
            <a:r>
              <a:rPr lang="en-US" dirty="0"/>
              <a:t>treatment is highly effective in slowing the rate at which the HIV virus replicates itself, which may slow the spread of HIV in the body. </a:t>
            </a:r>
            <a:endParaRPr lang="en-US" dirty="0" smtClean="0"/>
          </a:p>
          <a:p>
            <a:pPr algn="just"/>
            <a:r>
              <a:rPr lang="en-US" dirty="0" smtClean="0"/>
              <a:t>The </a:t>
            </a:r>
            <a:r>
              <a:rPr lang="en-US" dirty="0"/>
              <a:t>goal of HAART is to reduce the amount of virus in your body, or the viral load, to a level that can no longer be detected with blood tests</a:t>
            </a:r>
          </a:p>
          <a:p>
            <a:pPr algn="just"/>
            <a:endParaRPr lang="en-US" dirty="0"/>
          </a:p>
        </p:txBody>
      </p:sp>
    </p:spTree>
    <p:extLst>
      <p:ext uri="{BB962C8B-B14F-4D97-AF65-F5344CB8AC3E}">
        <p14:creationId xmlns:p14="http://schemas.microsoft.com/office/powerpoint/2010/main" val="4002347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1720" y="858129"/>
            <a:ext cx="4399671" cy="4572000"/>
          </a:xfrm>
          <a:prstGeom prst="rect">
            <a:avLst/>
          </a:prstGeom>
        </p:spPr>
      </p:pic>
    </p:spTree>
    <p:extLst>
      <p:ext uri="{BB962C8B-B14F-4D97-AF65-F5344CB8AC3E}">
        <p14:creationId xmlns:p14="http://schemas.microsoft.com/office/powerpoint/2010/main" val="112856817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647" y="1690689"/>
            <a:ext cx="3182540" cy="4470961"/>
          </a:xfrm>
          <a:ln>
            <a:noFill/>
          </a:ln>
        </p:spPr>
        <p:txBody>
          <a:bodyPr>
            <a:noAutofit/>
          </a:bodyPr>
          <a:lstStyle/>
          <a:p>
            <a:pPr algn="just">
              <a:lnSpc>
                <a:spcPct val="80000"/>
              </a:lnSpc>
            </a:pPr>
            <a:r>
              <a:rPr lang="en-IN" altLang="en-US" dirty="0" smtClean="0"/>
              <a:t>Observed </a:t>
            </a:r>
            <a:r>
              <a:rPr lang="en-IN" altLang="en-US" dirty="0"/>
              <a:t>every year on December 1st. </a:t>
            </a:r>
            <a:endParaRPr lang="en-IN" altLang="en-US" dirty="0" smtClean="0"/>
          </a:p>
          <a:p>
            <a:pPr algn="just">
              <a:lnSpc>
                <a:spcPct val="80000"/>
              </a:lnSpc>
            </a:pPr>
            <a:endParaRPr lang="en-IN" altLang="en-US" dirty="0" smtClean="0"/>
          </a:p>
          <a:p>
            <a:pPr algn="just">
              <a:lnSpc>
                <a:spcPct val="80000"/>
              </a:lnSpc>
            </a:pPr>
            <a:r>
              <a:rPr lang="en-IN" altLang="en-US" dirty="0" smtClean="0"/>
              <a:t>WHO </a:t>
            </a:r>
            <a:r>
              <a:rPr lang="en-IN" altLang="en-US" dirty="0"/>
              <a:t>established World AIDS Day in 1988. </a:t>
            </a:r>
            <a:endParaRPr lang="en-IN" altLang="en-US" dirty="0" smtClean="0"/>
          </a:p>
          <a:p>
            <a:pPr algn="just">
              <a:lnSpc>
                <a:spcPct val="80000"/>
              </a:lnSpc>
            </a:pPr>
            <a:endParaRPr lang="en-IN" altLang="en-US" dirty="0" smtClean="0"/>
          </a:p>
          <a:p>
            <a:pPr algn="just">
              <a:lnSpc>
                <a:spcPct val="80000"/>
              </a:lnSpc>
            </a:pPr>
            <a:r>
              <a:rPr lang="en-IN" altLang="en-US" dirty="0" smtClean="0"/>
              <a:t>Raise </a:t>
            </a:r>
            <a:r>
              <a:rPr lang="en-IN" altLang="en-US" dirty="0"/>
              <a:t>awareness and focus attention on the global AIDS epidemic.</a:t>
            </a:r>
          </a:p>
          <a:p>
            <a:pPr algn="just">
              <a:lnSpc>
                <a:spcPct val="80000"/>
              </a:lnSpc>
              <a:buFont typeface="Wingdings" panose="05000000000000000000" pitchFamily="2" charset="2"/>
              <a:buNone/>
            </a:pPr>
            <a:r>
              <a:rPr lang="en-US" altLang="en-US" dirty="0"/>
              <a:t>  </a:t>
            </a:r>
          </a:p>
          <a:p>
            <a:pPr algn="just"/>
            <a:endParaRPr lang="en-US" dirty="0"/>
          </a:p>
        </p:txBody>
      </p:sp>
      <p:pic>
        <p:nvPicPr>
          <p:cNvPr id="4" name="Picture 2" descr="AIDS awareness ribb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0581" y="1690689"/>
            <a:ext cx="3707606" cy="395287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572000" y="5643564"/>
            <a:ext cx="4572000" cy="923330"/>
          </a:xfrm>
          <a:prstGeom prst="rect">
            <a:avLst/>
          </a:prstGeom>
        </p:spPr>
        <p:txBody>
          <a:bodyPr>
            <a:spAutoFit/>
          </a:bodyPr>
          <a:lstStyle/>
          <a:p>
            <a:r>
              <a:rPr lang="en-US" dirty="0"/>
              <a:t>The red ribbon is the worldwide symbol of support and awareness for people living with HIV.</a:t>
            </a:r>
          </a:p>
        </p:txBody>
      </p:sp>
      <p:sp>
        <p:nvSpPr>
          <p:cNvPr id="6" name="Title 5"/>
          <p:cNvSpPr>
            <a:spLocks noGrp="1"/>
          </p:cNvSpPr>
          <p:nvPr>
            <p:ph type="title"/>
          </p:nvPr>
        </p:nvSpPr>
        <p:spPr/>
        <p:txBody>
          <a:bodyPr/>
          <a:lstStyle/>
          <a:p>
            <a:r>
              <a:rPr lang="en-US" dirty="0" smtClean="0"/>
              <a:t>AIDS DAY</a:t>
            </a:r>
            <a:endParaRPr lang="en-US" dirty="0"/>
          </a:p>
        </p:txBody>
      </p:sp>
    </p:spTree>
    <p:extLst>
      <p:ext uri="{BB962C8B-B14F-4D97-AF65-F5344CB8AC3E}">
        <p14:creationId xmlns:p14="http://schemas.microsoft.com/office/powerpoint/2010/main" val="19772829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6351" y="1233982"/>
            <a:ext cx="3808828" cy="5072063"/>
          </a:xfrm>
        </p:spPr>
        <p:txBody>
          <a:bodyPr>
            <a:normAutofit lnSpcReduction="10000"/>
          </a:bodyPr>
          <a:lstStyle/>
          <a:p>
            <a:pPr algn="just"/>
            <a:r>
              <a:rPr lang="en-US" dirty="0" smtClean="0"/>
              <a:t>Human immunodeficiency virus.</a:t>
            </a:r>
          </a:p>
          <a:p>
            <a:pPr algn="just"/>
            <a:endParaRPr lang="en-US" dirty="0" smtClean="0"/>
          </a:p>
          <a:p>
            <a:pPr algn="just"/>
            <a:r>
              <a:rPr lang="en-US" dirty="0" smtClean="0"/>
              <a:t>Attacks the immune system</a:t>
            </a:r>
          </a:p>
          <a:p>
            <a:pPr algn="just"/>
            <a:endParaRPr lang="en-US" dirty="0" smtClean="0"/>
          </a:p>
          <a:p>
            <a:pPr algn="just"/>
            <a:r>
              <a:rPr lang="en-US" dirty="0" smtClean="0"/>
              <a:t>Virus destroys T-helper cell (CD4 cells) </a:t>
            </a:r>
          </a:p>
          <a:p>
            <a:pPr algn="just"/>
            <a:endParaRPr lang="en-US" dirty="0"/>
          </a:p>
          <a:p>
            <a:pPr algn="just"/>
            <a:r>
              <a:rPr lang="en-US" dirty="0" smtClean="0"/>
              <a:t>makes copies of itself inside them.</a:t>
            </a:r>
          </a:p>
          <a:p>
            <a:pPr algn="just"/>
            <a:endParaRPr lang="en-US" dirty="0" smtClean="0"/>
          </a:p>
          <a:p>
            <a:pPr algn="just"/>
            <a:endParaRPr lang="en-US" dirty="0"/>
          </a:p>
        </p:txBody>
      </p:sp>
      <p:pic>
        <p:nvPicPr>
          <p:cNvPr id="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8790" y="1233981"/>
            <a:ext cx="3225403" cy="2367348"/>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68789" y="3601329"/>
            <a:ext cx="3225403" cy="2194561"/>
          </a:xfrm>
          <a:prstGeom prst="rect">
            <a:avLst/>
          </a:prstGeom>
          <a:ln>
            <a:solidFill>
              <a:srgbClr val="FF0000"/>
            </a:solidFill>
          </a:ln>
        </p:spPr>
      </p:pic>
      <p:sp>
        <p:nvSpPr>
          <p:cNvPr id="6" name="Title 5"/>
          <p:cNvSpPr>
            <a:spLocks noGrp="1"/>
          </p:cNvSpPr>
          <p:nvPr>
            <p:ph type="title"/>
          </p:nvPr>
        </p:nvSpPr>
        <p:spPr/>
        <p:txBody>
          <a:bodyPr/>
          <a:lstStyle/>
          <a:p>
            <a:endParaRPr lang="en-US"/>
          </a:p>
        </p:txBody>
      </p:sp>
    </p:spTree>
    <p:extLst>
      <p:ext uri="{BB962C8B-B14F-4D97-AF65-F5344CB8AC3E}">
        <p14:creationId xmlns:p14="http://schemas.microsoft.com/office/powerpoint/2010/main" val="25090255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0705" y="1012874"/>
            <a:ext cx="4484076" cy="4726744"/>
          </a:xfrm>
          <a:prstGeom prst="rect">
            <a:avLst/>
          </a:prstGeom>
        </p:spPr>
      </p:pic>
    </p:spTree>
    <p:extLst>
      <p:ext uri="{BB962C8B-B14F-4D97-AF65-F5344CB8AC3E}">
        <p14:creationId xmlns:p14="http://schemas.microsoft.com/office/powerpoint/2010/main" val="31469846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5409" y="267287"/>
            <a:ext cx="2718143" cy="970671"/>
          </a:xfrm>
          <a:ln w="28575">
            <a:solidFill>
              <a:srgbClr val="FF0000"/>
            </a:solidFill>
          </a:ln>
        </p:spPr>
        <p:txBody>
          <a:bodyPr>
            <a:normAutofit fontScale="90000"/>
          </a:bodyPr>
          <a:lstStyle/>
          <a:p>
            <a:r>
              <a:rPr lang="en-US" sz="3600" dirty="0" smtClean="0"/>
              <a:t>  </a:t>
            </a:r>
            <a:r>
              <a:rPr lang="en-US" sz="3600" b="1" dirty="0" smtClean="0">
                <a:solidFill>
                  <a:schemeClr val="accent1"/>
                </a:solidFill>
                <a:latin typeface="+mn-lt"/>
              </a:rPr>
              <a:t>Strains of HIV</a:t>
            </a:r>
            <a:endParaRPr lang="en-US" sz="3600" b="1" dirty="0">
              <a:solidFill>
                <a:schemeClr val="accent1"/>
              </a:solidFill>
              <a:latin typeface="+mn-lt"/>
            </a:endParaRPr>
          </a:p>
        </p:txBody>
      </p:sp>
      <p:sp>
        <p:nvSpPr>
          <p:cNvPr id="3" name="Content Placeholder 2"/>
          <p:cNvSpPr>
            <a:spLocks noGrp="1"/>
          </p:cNvSpPr>
          <p:nvPr>
            <p:ph idx="1"/>
          </p:nvPr>
        </p:nvSpPr>
        <p:spPr>
          <a:xfrm>
            <a:off x="628651" y="1825625"/>
            <a:ext cx="4393517" cy="4351338"/>
          </a:xfrm>
        </p:spPr>
        <p:txBody>
          <a:bodyPr>
            <a:normAutofit fontScale="85000" lnSpcReduction="10000"/>
          </a:bodyPr>
          <a:lstStyle/>
          <a:p>
            <a:pPr marL="0" indent="0">
              <a:buNone/>
            </a:pPr>
            <a:r>
              <a:rPr lang="en-US" dirty="0" smtClean="0"/>
              <a:t>The </a:t>
            </a:r>
            <a:r>
              <a:rPr lang="en-US" dirty="0"/>
              <a:t>two main </a:t>
            </a:r>
            <a:r>
              <a:rPr lang="en-US" dirty="0" smtClean="0"/>
              <a:t>types(strains) </a:t>
            </a:r>
            <a:r>
              <a:rPr lang="en-US" dirty="0"/>
              <a:t>are</a:t>
            </a:r>
            <a:r>
              <a:rPr lang="en-US" dirty="0" smtClean="0"/>
              <a:t>:</a:t>
            </a:r>
          </a:p>
          <a:p>
            <a:endParaRPr lang="en-US" dirty="0" smtClean="0"/>
          </a:p>
          <a:p>
            <a:r>
              <a:rPr lang="en-US" b="1" dirty="0"/>
              <a:t>HIV-1</a:t>
            </a:r>
            <a:r>
              <a:rPr lang="en-US" b="1" dirty="0" smtClean="0"/>
              <a:t>:</a:t>
            </a:r>
          </a:p>
          <a:p>
            <a:r>
              <a:rPr lang="en-US" dirty="0" smtClean="0"/>
              <a:t> </a:t>
            </a:r>
            <a:r>
              <a:rPr lang="en-US" dirty="0"/>
              <a:t>T</a:t>
            </a:r>
            <a:r>
              <a:rPr lang="en-US" dirty="0" smtClean="0"/>
              <a:t>he </a:t>
            </a:r>
            <a:r>
              <a:rPr lang="en-US" dirty="0"/>
              <a:t>most common </a:t>
            </a:r>
            <a:r>
              <a:rPr lang="en-US" dirty="0" smtClean="0"/>
              <a:t>type</a:t>
            </a:r>
          </a:p>
          <a:p>
            <a:r>
              <a:rPr lang="en-US" dirty="0" smtClean="0"/>
              <a:t>Found </a:t>
            </a:r>
            <a:r>
              <a:rPr lang="en-US" dirty="0"/>
              <a:t>worldwide</a:t>
            </a:r>
            <a:endParaRPr lang="en-US" dirty="0" smtClean="0"/>
          </a:p>
          <a:p>
            <a:endParaRPr lang="en-US" dirty="0"/>
          </a:p>
          <a:p>
            <a:r>
              <a:rPr lang="en-US" b="1" dirty="0" smtClean="0"/>
              <a:t>HIV-2:</a:t>
            </a:r>
          </a:p>
          <a:p>
            <a:r>
              <a:rPr lang="en-US" dirty="0" smtClean="0"/>
              <a:t>Less </a:t>
            </a:r>
            <a:r>
              <a:rPr lang="en-US" dirty="0"/>
              <a:t>common , less infectious than </a:t>
            </a:r>
            <a:r>
              <a:rPr lang="en-US" dirty="0" smtClean="0"/>
              <a:t>HIV-1</a:t>
            </a:r>
            <a:endParaRPr lang="en-US" b="1" dirty="0" smtClean="0"/>
          </a:p>
          <a:p>
            <a:r>
              <a:rPr lang="en-US" dirty="0" smtClean="0"/>
              <a:t>Western </a:t>
            </a:r>
            <a:r>
              <a:rPr lang="en-US" dirty="0"/>
              <a:t>Africa, with some cases in India and Europe</a:t>
            </a:r>
            <a:r>
              <a:rPr lang="en-US" dirty="0" smtClean="0"/>
              <a:t>.</a:t>
            </a:r>
          </a:p>
          <a:p>
            <a:endParaRPr lang="en-US" dirty="0"/>
          </a:p>
        </p:txBody>
      </p:sp>
      <p:pic>
        <p:nvPicPr>
          <p:cNvPr id="6" name="Picture 2" descr="HIV is a virus that attacks cells of your body's immune syst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9225" y="1557339"/>
            <a:ext cx="3286125" cy="4619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271322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a:t>
            </a:r>
            <a:endParaRPr lang="en-US" dirty="0"/>
          </a:p>
        </p:txBody>
      </p:sp>
      <p:sp>
        <p:nvSpPr>
          <p:cNvPr id="3" name="Content Placeholder 2"/>
          <p:cNvSpPr>
            <a:spLocks noGrp="1"/>
          </p:cNvSpPr>
          <p:nvPr>
            <p:ph sz="quarter" idx="1"/>
          </p:nvPr>
        </p:nvSpPr>
        <p:spPr/>
        <p:txBody>
          <a:bodyPr/>
          <a:lstStyle/>
          <a:p>
            <a:endParaRPr lang="en-US" dirty="0"/>
          </a:p>
        </p:txBody>
      </p:sp>
      <p:pic>
        <p:nvPicPr>
          <p:cNvPr id="1026" name="Picture 2" descr="Image result for hiv structure diagra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600200"/>
            <a:ext cx="4953000" cy="4038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47200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1644</TotalTime>
  <Words>1347</Words>
  <Application>Microsoft Office PowerPoint</Application>
  <PresentationFormat>On-screen Show (4:3)</PresentationFormat>
  <Paragraphs>166</Paragraphs>
  <Slides>31</Slides>
  <Notes>3</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Civic</vt:lpstr>
      <vt:lpstr>HIV/AIDS </vt:lpstr>
      <vt:lpstr>HIV</vt:lpstr>
      <vt:lpstr>origin</vt:lpstr>
      <vt:lpstr>PowerPoint Presentation</vt:lpstr>
      <vt:lpstr>AIDS DAY</vt:lpstr>
      <vt:lpstr>PowerPoint Presentation</vt:lpstr>
      <vt:lpstr>PowerPoint Presentation</vt:lpstr>
      <vt:lpstr>  Strains of HIV</vt:lpstr>
      <vt:lpstr>Structure</vt:lpstr>
      <vt:lpstr>Genome</vt:lpstr>
      <vt:lpstr>HIV life cycle</vt:lpstr>
      <vt:lpstr>Stages of HIV Infection</vt:lpstr>
      <vt:lpstr>Stage 1: Acute HIV infection</vt:lpstr>
      <vt:lpstr>PowerPoint Presentation</vt:lpstr>
      <vt:lpstr>PowerPoint Presentation</vt:lpstr>
      <vt:lpstr>Transmission</vt:lpstr>
      <vt:lpstr>Transmission</vt:lpstr>
      <vt:lpstr>PowerPoint Presentation</vt:lpstr>
      <vt:lpstr>Symtoms</vt:lpstr>
      <vt:lpstr>PowerPoint Presentation</vt:lpstr>
      <vt:lpstr>Asymptomatic period </vt:lpstr>
      <vt:lpstr>   Advanced infection </vt:lpstr>
      <vt:lpstr>PowerPoint Presentation</vt:lpstr>
      <vt:lpstr>How do I know if I have HIV</vt:lpstr>
      <vt:lpstr>Testing</vt:lpstr>
      <vt:lpstr>PowerPoint Presentation</vt:lpstr>
      <vt:lpstr>Cure</vt:lpstr>
      <vt:lpstr>PowerPoint Presentation</vt:lpstr>
      <vt:lpstr>PowerPoint Presentation</vt:lpstr>
      <vt:lpstr>PowerPoint Presentation</vt:lpstr>
      <vt:lpstr>Highly Active Antiretroviral Therapy (HAART)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HIV/AIDS </dc:title>
  <dc:creator>sadias Butt</dc:creator>
  <cp:lastModifiedBy>hp 15p</cp:lastModifiedBy>
  <cp:revision>17</cp:revision>
  <dcterms:created xsi:type="dcterms:W3CDTF">2006-08-16T00:00:00Z</dcterms:created>
  <dcterms:modified xsi:type="dcterms:W3CDTF">2019-03-22T05:19:40Z</dcterms:modified>
</cp:coreProperties>
</file>